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85" r:id="rId5"/>
    <p:sldId id="291" r:id="rId6"/>
    <p:sldId id="292" r:id="rId7"/>
    <p:sldId id="274" r:id="rId8"/>
    <p:sldId id="293" r:id="rId9"/>
    <p:sldId id="302" r:id="rId10"/>
    <p:sldId id="297" r:id="rId11"/>
    <p:sldId id="298" r:id="rId12"/>
    <p:sldId id="299" r:id="rId13"/>
    <p:sldId id="275" r:id="rId14"/>
    <p:sldId id="280" r:id="rId15"/>
    <p:sldId id="281" r:id="rId16"/>
    <p:sldId id="300" r:id="rId17"/>
    <p:sldId id="263" r:id="rId18"/>
    <p:sldId id="301" r:id="rId19"/>
    <p:sldId id="268" r:id="rId20"/>
    <p:sldId id="270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FB21"/>
    <a:srgbClr val="FF66CC"/>
    <a:srgbClr val="422C16"/>
    <a:srgbClr val="0C788E"/>
    <a:srgbClr val="025198"/>
    <a:srgbClr val="000099"/>
    <a:srgbClr val="1C1C1C"/>
    <a:srgbClr val="333333"/>
    <a:srgbClr val="5C005C"/>
    <a:srgbClr val="2E00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029" autoAdjust="0"/>
    <p:restoredTop sz="94624" autoAdjust="0"/>
  </p:normalViewPr>
  <p:slideViewPr>
    <p:cSldViewPr>
      <p:cViewPr>
        <p:scale>
          <a:sx n="70" d="100"/>
          <a:sy n="70" d="100"/>
        </p:scale>
        <p:origin x="-2814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697A661-E87A-4D25-AC33-FDBEB8D16D7B}" type="datetimeFigureOut">
              <a:rPr lang="es-ES"/>
              <a:pPr>
                <a:defRPr/>
              </a:pPr>
              <a:t>08/10/2024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7B5415E-A7EE-49BE-B31B-A5F86A0660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2C89E6-2624-44B0-8891-2B21026B9067}" type="slidenum">
              <a:rPr lang="es-ES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070B9-48E8-4C90-871A-B41E1625B2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A98F7-2A39-4CF4-856F-7DA487CAB6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F98A2-2E3A-47D5-8BBB-36C44EF2A4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C0339-623F-48E4-8599-3A98D1B3C7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F0FF6-6DA2-49D1-AFC7-1C61483EAC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1DF1-55EC-404E-AD8D-7DB176CA6E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77BB2-D5A9-479C-B69B-0DB29E160E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67D8B-9D0C-4E6D-B856-B516D0CF70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13FB3-DC24-4C87-9B81-B8D175F089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DC560-1951-4AA1-BC71-3BE60EB346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3962-C86A-4698-9E86-31DD1296D1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EA6CF2-F27D-4345-8680-1762E1B528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crieventa.webnode.es/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hyperlink" Target="http://crieventa.webnode.es/normas-de-convivencia/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s://criezaragoza.blogspot.com.es/" TargetMode="Externa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627313" y="2565400"/>
            <a:ext cx="6516687" cy="1295400"/>
          </a:xfrm>
          <a:noFill/>
        </p:spPr>
        <p:txBody>
          <a:bodyPr/>
          <a:lstStyle/>
          <a:p>
            <a:pPr algn="r" eaLnBrk="1" hangingPunct="1"/>
            <a:r>
              <a:rPr lang="es-UY" sz="5400" b="1" dirty="0" smtClean="0">
                <a:solidFill>
                  <a:srgbClr val="333333"/>
                </a:solidFill>
                <a:latin typeface="Taffy" pitchFamily="66" charset="0"/>
              </a:rPr>
              <a:t>Reunión de Coordinación </a:t>
            </a:r>
            <a:endParaRPr lang="es-ES" sz="5400" b="1" dirty="0" smtClean="0">
              <a:solidFill>
                <a:srgbClr val="333333"/>
              </a:solidFill>
              <a:latin typeface="Taffy" pitchFamily="66" charset="0"/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4500563" y="3860800"/>
            <a:ext cx="44640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UY" sz="2400" b="1" dirty="0" smtClean="0">
                <a:solidFill>
                  <a:srgbClr val="333333"/>
                </a:solidFill>
                <a:latin typeface="Taffy" pitchFamily="66" charset="0"/>
              </a:rPr>
              <a:t>9 Octubre. 2024</a:t>
            </a:r>
            <a:endParaRPr lang="es-ES" sz="2400" b="1" dirty="0">
              <a:solidFill>
                <a:srgbClr val="333333"/>
              </a:solidFill>
              <a:latin typeface="Taffy" pitchFamily="66" charset="0"/>
            </a:endParaRPr>
          </a:p>
        </p:txBody>
      </p:sp>
      <p:pic>
        <p:nvPicPr>
          <p:cNvPr id="2052" name="6 Imagen" descr="logo mundo niño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503488"/>
            <a:ext cx="271780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8 Imagen" descr="logocrie.jp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500063"/>
            <a:ext cx="1338263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9 CuadroTexto"/>
          <p:cNvSpPr txBox="1">
            <a:spLocks noChangeArrowheads="1"/>
          </p:cNvSpPr>
          <p:nvPr/>
        </p:nvSpPr>
        <p:spPr bwMode="auto">
          <a:xfrm>
            <a:off x="1979613" y="404813"/>
            <a:ext cx="67691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400" b="1">
                <a:solidFill>
                  <a:schemeClr val="bg1"/>
                </a:solidFill>
                <a:latin typeface="Taffy" pitchFamily="66" charset="0"/>
              </a:rPr>
              <a:t>CRIE Venta del Olivar- </a:t>
            </a:r>
            <a:r>
              <a:rPr lang="es-ES_tradnl" sz="2800" b="1">
                <a:solidFill>
                  <a:schemeClr val="bg1"/>
                </a:solidFill>
                <a:latin typeface="Taffy" pitchFamily="66" charset="0"/>
              </a:rPr>
              <a:t>Zaragoza</a:t>
            </a:r>
            <a:endParaRPr lang="es-ES" sz="4400" b="1">
              <a:solidFill>
                <a:schemeClr val="bg1"/>
              </a:solidFill>
              <a:latin typeface="Taffy" pitchFamily="66" charset="0"/>
            </a:endParaRPr>
          </a:p>
        </p:txBody>
      </p:sp>
      <p:pic>
        <p:nvPicPr>
          <p:cNvPr id="2055" name="6 Imagen" descr="Digit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050" y="5861050"/>
            <a:ext cx="711200" cy="711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6" name="7 Imagen" descr="emotiv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875" y="5857875"/>
            <a:ext cx="754063" cy="754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34 Imagen" descr="images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2330" y="6072206"/>
            <a:ext cx="897998" cy="522354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2060" name="11 Imagen" descr="Comunicad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88" y="5857875"/>
            <a:ext cx="754062" cy="7572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5865961"/>
            <a:ext cx="783949" cy="706311"/>
          </a:xfrm>
          <a:prstGeom prst="round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062" name="13 Imagen" descr="Activ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4463" y="5811838"/>
            <a:ext cx="760412" cy="760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15 Imagen" descr="impresora 3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5805264"/>
            <a:ext cx="1199834" cy="792088"/>
          </a:xfrm>
          <a:prstGeom prst="rect">
            <a:avLst/>
          </a:prstGeom>
        </p:spPr>
      </p:pic>
      <p:pic>
        <p:nvPicPr>
          <p:cNvPr id="2063" name="14 Imagen" descr="Comprometid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28813" y="5773738"/>
            <a:ext cx="727075" cy="7270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16 Imagen" descr="logo aljaferí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16016" y="5877272"/>
            <a:ext cx="1237471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.</a:t>
            </a:r>
            <a:endParaRPr lang="es-ES" smtClean="0"/>
          </a:p>
        </p:txBody>
      </p:sp>
      <p:pic>
        <p:nvPicPr>
          <p:cNvPr id="10243" name="7 Imagen" descr="f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9 CuadroTexto"/>
          <p:cNvSpPr txBox="1">
            <a:spLocks noChangeArrowheads="1"/>
          </p:cNvSpPr>
          <p:nvPr/>
        </p:nvSpPr>
        <p:spPr bwMode="auto">
          <a:xfrm>
            <a:off x="1403350" y="620713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3200" b="1" dirty="0" smtClean="0">
                <a:latin typeface="Taffy" pitchFamily="66" charset="0"/>
              </a:rPr>
              <a:t>4. Nueva programación.</a:t>
            </a:r>
            <a:endParaRPr lang="es-ES_tradnl" sz="3200" b="1" dirty="0">
              <a:solidFill>
                <a:schemeClr val="bg1"/>
              </a:solidFill>
              <a:latin typeface="Taffy" pitchFamily="66" charset="0"/>
            </a:endParaRPr>
          </a:p>
        </p:txBody>
      </p:sp>
      <p:pic>
        <p:nvPicPr>
          <p:cNvPr id="10246" name="5 Imagen" descr="logocrie.jp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14282" y="1714488"/>
            <a:ext cx="87154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NUEVO PROYECTO: “COOCUIDARSE”</a:t>
            </a:r>
          </a:p>
          <a:p>
            <a:pPr>
              <a:lnSpc>
                <a:spcPct val="150000"/>
              </a:lnSpc>
              <a:defRPr/>
            </a:pPr>
            <a:endParaRPr lang="es-ES_trad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buFontTx/>
              <a:buChar char="-"/>
              <a:defRPr/>
            </a:pPr>
            <a:r>
              <a:rPr lang="es-ES_trad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La salud desde diversas perspectivas como tema central</a:t>
            </a:r>
          </a:p>
          <a:p>
            <a:pPr lvl="1">
              <a:defRPr/>
            </a:pPr>
            <a:endParaRPr lang="es-ES_trad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buFontTx/>
              <a:buChar char="-"/>
              <a:defRPr/>
            </a:pPr>
            <a:r>
              <a:rPr lang="es-ES_trad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El tema estará estructurado en torno a una narrativa que se irá desarrollando a lo largo de la semana a través de las distintas actividades.</a:t>
            </a:r>
          </a:p>
          <a:p>
            <a:pPr lvl="1">
              <a:buFontTx/>
              <a:buChar char="-"/>
              <a:defRPr/>
            </a:pPr>
            <a:endParaRPr lang="es-ES_trad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buFontTx/>
              <a:buChar char="-"/>
              <a:defRPr/>
            </a:pPr>
            <a:r>
              <a:rPr lang="es-ES_trad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Este proyecto tiene como objetivo principal trabajar el desarrollo personal, la gestión de las emociones y las habilidades sociales, compromiso personal y colectivo.</a:t>
            </a:r>
          </a:p>
          <a:p>
            <a:pPr lvl="1">
              <a:buFontTx/>
              <a:buChar char="-"/>
              <a:defRPr/>
            </a:pPr>
            <a:endParaRPr lang="es-ES_trad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defRPr/>
            </a:pPr>
            <a:endParaRPr lang="es-ES_trad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.</a:t>
            </a:r>
            <a:endParaRPr lang="es-ES" smtClean="0"/>
          </a:p>
        </p:txBody>
      </p:sp>
      <p:pic>
        <p:nvPicPr>
          <p:cNvPr id="10243" name="7 Imagen" descr="f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9 CuadroTexto"/>
          <p:cNvSpPr txBox="1">
            <a:spLocks noChangeArrowheads="1"/>
          </p:cNvSpPr>
          <p:nvPr/>
        </p:nvSpPr>
        <p:spPr bwMode="auto">
          <a:xfrm>
            <a:off x="1403350" y="620713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3200" b="1" dirty="0" smtClean="0">
                <a:latin typeface="Taffy" pitchFamily="66" charset="0"/>
              </a:rPr>
              <a:t>4. Nueva programación.</a:t>
            </a:r>
            <a:endParaRPr lang="es-ES_tradnl" sz="3200" b="1" dirty="0">
              <a:solidFill>
                <a:schemeClr val="bg1"/>
              </a:solidFill>
              <a:latin typeface="Taffy" pitchFamily="66" charset="0"/>
            </a:endParaRPr>
          </a:p>
        </p:txBody>
      </p:sp>
      <p:pic>
        <p:nvPicPr>
          <p:cNvPr id="10246" name="5 Imagen" descr="logocrie.jp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14282" y="1643050"/>
            <a:ext cx="871543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_tradnl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Líneas de trabajo que se mantienen.</a:t>
            </a:r>
          </a:p>
          <a:p>
            <a:pPr lvl="1">
              <a:buFontTx/>
              <a:buChar char="-"/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Convivencia, autonomía y desarrollo personal, como objetivos fundamentales.</a:t>
            </a:r>
          </a:p>
          <a:p>
            <a:pPr lvl="1">
              <a:defRPr/>
            </a:pPr>
            <a:endParaRPr lang="es-ES_trad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buFontTx/>
              <a:buChar char="-"/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Hábitos saludables:</a:t>
            </a:r>
          </a:p>
          <a:p>
            <a:pPr lvl="2">
              <a:buFontTx/>
              <a:buChar char="-"/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Alimentación: favorecer hábitos saludables a partir de una dieta equilibrada. </a:t>
            </a:r>
          </a:p>
          <a:p>
            <a:pPr lvl="2">
              <a:buFontTx/>
              <a:buChar char="-"/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Actividad física con especial atención a diferentes </a:t>
            </a:r>
            <a:r>
              <a:rPr lang="es-ES_trad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adpataciones</a:t>
            </a: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para poder realizarla</a:t>
            </a:r>
          </a:p>
          <a:p>
            <a:pPr lvl="1">
              <a:defRPr/>
            </a:pPr>
            <a:endParaRPr lang="es-ES_trad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defRPr/>
            </a:pPr>
            <a:endParaRPr lang="es-ES_trad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buFontTx/>
              <a:buChar char="-"/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Actividades vinculadas a los cinco ejes de la innovación: </a:t>
            </a:r>
          </a:p>
          <a:p>
            <a:pPr lvl="2">
              <a:buFontTx/>
              <a:buChar char="-"/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Compromiso Social.</a:t>
            </a:r>
          </a:p>
          <a:p>
            <a:pPr lvl="2">
              <a:buFontTx/>
              <a:buChar char="-"/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Comunicación Oral.</a:t>
            </a:r>
          </a:p>
          <a:p>
            <a:pPr lvl="2">
              <a:buFontTx/>
              <a:buChar char="-"/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Gestión de las Emociones.</a:t>
            </a:r>
          </a:p>
          <a:p>
            <a:pPr lvl="2">
              <a:buFontTx/>
              <a:buChar char="-"/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Metodologías activas .</a:t>
            </a:r>
          </a:p>
          <a:p>
            <a:pPr lvl="2">
              <a:buFontTx/>
              <a:buChar char="-"/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Uso de las TAC (Tecnologías del Aprendizaje y Conocimiento).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.</a:t>
            </a:r>
            <a:endParaRPr lang="es-ES" smtClean="0"/>
          </a:p>
        </p:txBody>
      </p:sp>
      <p:pic>
        <p:nvPicPr>
          <p:cNvPr id="10243" name="7 Imagen" descr="f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9 CuadroTexto"/>
          <p:cNvSpPr txBox="1">
            <a:spLocks noChangeArrowheads="1"/>
          </p:cNvSpPr>
          <p:nvPr/>
        </p:nvSpPr>
        <p:spPr bwMode="auto">
          <a:xfrm>
            <a:off x="1403350" y="620713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3200" b="1" dirty="0" smtClean="0">
                <a:latin typeface="Taffy" pitchFamily="66" charset="0"/>
              </a:rPr>
              <a:t>4. Nueva programación.</a:t>
            </a:r>
            <a:endParaRPr lang="es-ES_tradnl" sz="3200" b="1" dirty="0">
              <a:solidFill>
                <a:schemeClr val="bg1"/>
              </a:solidFill>
              <a:latin typeface="Taffy" pitchFamily="66" charset="0"/>
            </a:endParaRPr>
          </a:p>
        </p:txBody>
      </p:sp>
      <p:pic>
        <p:nvPicPr>
          <p:cNvPr id="10246" name="5 Imagen" descr="logocrie.jp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PLANING ESTAMOS RODAN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556792"/>
            <a:ext cx="8099409" cy="5115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.</a:t>
            </a:r>
            <a:endParaRPr lang="es-ES" smtClean="0"/>
          </a:p>
        </p:txBody>
      </p:sp>
      <p:pic>
        <p:nvPicPr>
          <p:cNvPr id="16387" name="7 Imagen" descr="f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9 CuadroTexto"/>
          <p:cNvSpPr txBox="1">
            <a:spLocks noChangeArrowheads="1"/>
          </p:cNvSpPr>
          <p:nvPr/>
        </p:nvSpPr>
        <p:spPr bwMode="auto">
          <a:xfrm>
            <a:off x="1403350" y="620713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3200" b="1" dirty="0">
                <a:latin typeface="Taffy" pitchFamily="66" charset="0"/>
              </a:rPr>
              <a:t>5</a:t>
            </a:r>
            <a:r>
              <a:rPr lang="es-ES_tradnl" sz="3200" b="1" dirty="0" smtClean="0">
                <a:latin typeface="Taffy" pitchFamily="66" charset="0"/>
              </a:rPr>
              <a:t>. Información.</a:t>
            </a:r>
            <a:endParaRPr lang="es-ES_tradnl" sz="3200" b="1" dirty="0">
              <a:solidFill>
                <a:schemeClr val="bg1"/>
              </a:solidFill>
              <a:latin typeface="Taffy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2844" y="1500175"/>
            <a:ext cx="875033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FASE 1: AGRUPAMIENTOS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Tarea laboriosa en sí misma. </a:t>
            </a:r>
          </a:p>
          <a:p>
            <a:pPr>
              <a:lnSpc>
                <a:spcPct val="150000"/>
              </a:lnSpc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Complicaciones añadidas: convocatoria, plataforma y resolución oficial.</a:t>
            </a:r>
          </a:p>
          <a:p>
            <a:pPr>
              <a:lnSpc>
                <a:spcPct val="150000"/>
              </a:lnSpc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- Criterios: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2"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Nº de alumnos para agrupamientos de 50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.</a:t>
            </a:r>
          </a:p>
          <a:p>
            <a:pPr lvl="2"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Intentar que vengan el mayor nº de centros 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2"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Rutas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de autobús lógicas y económicas.</a:t>
            </a:r>
          </a:p>
          <a:p>
            <a:pPr lvl="2"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Promover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convivencias de varios centros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.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</p:txBody>
      </p:sp>
      <p:pic>
        <p:nvPicPr>
          <p:cNvPr id="16390" name="5 Imagen" descr="logocrie.jp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 flipV="1">
            <a:off x="571472" y="2668901"/>
            <a:ext cx="45719" cy="45719"/>
          </a:xfrm>
          <a:prstGeom prst="roundRect">
            <a:avLst/>
          </a:prstGeom>
          <a:noFill/>
          <a:ln>
            <a:solidFill>
              <a:srgbClr val="89F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.</a:t>
            </a:r>
            <a:endParaRPr lang="es-ES" smtClean="0"/>
          </a:p>
        </p:txBody>
      </p:sp>
      <p:pic>
        <p:nvPicPr>
          <p:cNvPr id="17411" name="7 Imagen" descr="f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9 CuadroTexto"/>
          <p:cNvSpPr txBox="1">
            <a:spLocks noChangeArrowheads="1"/>
          </p:cNvSpPr>
          <p:nvPr/>
        </p:nvSpPr>
        <p:spPr bwMode="auto">
          <a:xfrm>
            <a:off x="1403350" y="620713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3200" b="1" dirty="0" smtClean="0">
                <a:latin typeface="Taffy" pitchFamily="66" charset="0"/>
              </a:rPr>
              <a:t>5.1 Información. </a:t>
            </a:r>
            <a:endParaRPr lang="es-ES_tradnl" sz="3200" b="1" dirty="0">
              <a:solidFill>
                <a:schemeClr val="bg1"/>
              </a:solidFill>
              <a:latin typeface="Taffy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14282" y="1357298"/>
            <a:ext cx="8353425" cy="55861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FASE 2: SEMANA DE CONVIVENCIA</a:t>
            </a:r>
            <a:endParaRPr lang="es-ES_tradnl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marL="0" lvl="2">
              <a:lnSpc>
                <a:spcPct val="150000"/>
              </a:lnSpc>
              <a:defRPr/>
            </a:pPr>
            <a:r>
              <a:rPr lang="es-ES_tradnl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- Criterios:</a:t>
            </a:r>
          </a:p>
          <a:p>
            <a:pPr marL="457200" lvl="3">
              <a:lnSpc>
                <a:spcPct val="150000"/>
              </a:lnSpc>
              <a:buFontTx/>
              <a:buChar char="-"/>
              <a:defRPr/>
            </a:pPr>
            <a:r>
              <a:rPr lang="es-ES_tradnl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Festividades locales y generales.</a:t>
            </a:r>
          </a:p>
          <a:p>
            <a:pPr marL="457200" lvl="3">
              <a:lnSpc>
                <a:spcPct val="150000"/>
              </a:lnSpc>
              <a:buFontTx/>
              <a:buChar char="-"/>
              <a:defRPr/>
            </a:pPr>
            <a:r>
              <a:rPr lang="es-ES_tradnl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Admitidos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: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46 centros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y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1024 alumnos</a:t>
            </a:r>
          </a:p>
          <a:p>
            <a:pPr marL="457200" lvl="3">
              <a:lnSpc>
                <a:spcPct val="150000"/>
              </a:lnSpc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	-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8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Escuelas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incompletas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de – 5 unidades. </a:t>
            </a:r>
            <a:endParaRPr lang="es-ES_trad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	- 20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CRAs.</a:t>
            </a:r>
          </a:p>
          <a:p>
            <a:pPr lvl="2">
              <a:lnSpc>
                <a:spcPct val="150000"/>
              </a:lnSpc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9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Escuelas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incompletas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de – 9 unidades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.</a:t>
            </a:r>
          </a:p>
          <a:p>
            <a:pPr lvl="2">
              <a:lnSpc>
                <a:spcPct val="150000"/>
              </a:lnSpc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9 CEIP DE LOCALIDADES DE MENOS DE 5000 </a:t>
            </a:r>
          </a:p>
          <a:p>
            <a:pPr lvl="2">
              <a:lnSpc>
                <a:spcPct val="150000"/>
              </a:lnSpc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</p:txBody>
      </p:sp>
      <p:pic>
        <p:nvPicPr>
          <p:cNvPr id="17414" name="5 Imagen" descr="logocrie.jp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539552" y="4149080"/>
            <a:ext cx="8143932" cy="2304256"/>
          </a:xfrm>
          <a:prstGeom prst="roundRect">
            <a:avLst/>
          </a:prstGeom>
          <a:noFill/>
          <a:ln>
            <a:solidFill>
              <a:srgbClr val="89F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.</a:t>
            </a:r>
            <a:endParaRPr lang="es-ES" smtClean="0"/>
          </a:p>
        </p:txBody>
      </p:sp>
      <p:pic>
        <p:nvPicPr>
          <p:cNvPr id="18435" name="7 Imagen" descr="f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9 CuadroTexto"/>
          <p:cNvSpPr txBox="1">
            <a:spLocks noChangeArrowheads="1"/>
          </p:cNvSpPr>
          <p:nvPr/>
        </p:nvSpPr>
        <p:spPr bwMode="auto">
          <a:xfrm>
            <a:off x="1403350" y="620713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3200" b="1" dirty="0" smtClean="0">
                <a:latin typeface="Taffy" pitchFamily="66" charset="0"/>
              </a:rPr>
              <a:t>5. 2. Agrupamientos. </a:t>
            </a:r>
            <a:endParaRPr lang="es-ES_tradnl" sz="3200" b="1" dirty="0">
              <a:solidFill>
                <a:schemeClr val="bg1"/>
              </a:solidFill>
              <a:latin typeface="Taffy" pitchFamily="66" charset="0"/>
            </a:endParaRPr>
          </a:p>
        </p:txBody>
      </p:sp>
      <p:pic>
        <p:nvPicPr>
          <p:cNvPr id="18438" name="5 Imagen" descr="logocrie.jp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seman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340768"/>
            <a:ext cx="9144000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.</a:t>
            </a:r>
            <a:endParaRPr lang="es-ES" smtClean="0"/>
          </a:p>
        </p:txBody>
      </p:sp>
      <p:pic>
        <p:nvPicPr>
          <p:cNvPr id="18435" name="7 Imagen" descr="f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9 CuadroTexto"/>
          <p:cNvSpPr txBox="1">
            <a:spLocks noChangeArrowheads="1"/>
          </p:cNvSpPr>
          <p:nvPr/>
        </p:nvSpPr>
        <p:spPr bwMode="auto">
          <a:xfrm>
            <a:off x="1403350" y="620713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3200" b="1" dirty="0" smtClean="0">
                <a:latin typeface="Taffy" pitchFamily="66" charset="0"/>
              </a:rPr>
              <a:t>5. 3.Información. </a:t>
            </a:r>
            <a:endParaRPr lang="es-ES_tradnl" sz="3200" b="1" dirty="0">
              <a:solidFill>
                <a:schemeClr val="bg1"/>
              </a:solidFill>
              <a:latin typeface="Taffy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388" y="1628775"/>
            <a:ext cx="8353425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FUNCIONAMIENTO</a:t>
            </a:r>
          </a:p>
          <a:p>
            <a:pPr>
              <a:lnSpc>
                <a:spcPct val="150000"/>
              </a:lnSpc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-  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Rutas: Nos ponemos en contacto con vosotros mínimo 15 días antes de vuestra semana para consultar/informar de la ruta y horarios.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Envío de </a:t>
            </a: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documentación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: </a:t>
            </a: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listados 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confirmados, </a:t>
            </a: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programación, menús…</a:t>
            </a:r>
            <a:endParaRPr lang="es-ES_trad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Dietas </a:t>
            </a: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y 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a</a:t>
            </a: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lergias alimentarias: informe 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médico </a:t>
            </a: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por escrito y 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anticipado</a:t>
            </a: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.</a:t>
            </a:r>
            <a:endParaRPr lang="es-ES_trad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Llamadas. No móviles. 976341133 - Horario de 14:00 a </a:t>
            </a: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16:00 según protocolo</a:t>
            </a:r>
            <a:endParaRPr lang="es-ES_trad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Dinero. </a:t>
            </a: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Sin dinero.</a:t>
            </a:r>
            <a:endParaRPr lang="es-ES_trad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</a:t>
            </a:r>
            <a:r>
              <a:rPr lang="es-ES_trad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Ecopandilla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: Obligatoria traer servilleta de tela y cantimplora 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Educador Nocturno</a:t>
            </a: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Este año es necesario saco de dormir y sábana bajera y auriculares de botón con cable</a:t>
            </a:r>
            <a:endParaRPr lang="es-ES_trad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defRPr/>
            </a:pP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</p:txBody>
      </p:sp>
      <p:pic>
        <p:nvPicPr>
          <p:cNvPr id="18438" name="5 Imagen" descr="logocrie.jp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.</a:t>
            </a:r>
            <a:endParaRPr lang="es-ES" smtClean="0"/>
          </a:p>
        </p:txBody>
      </p:sp>
      <p:pic>
        <p:nvPicPr>
          <p:cNvPr id="19459" name="7 Imagen" descr="f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9 CuadroTexto"/>
          <p:cNvSpPr txBox="1">
            <a:spLocks noChangeArrowheads="1"/>
          </p:cNvSpPr>
          <p:nvPr/>
        </p:nvSpPr>
        <p:spPr bwMode="auto">
          <a:xfrm>
            <a:off x="1403350" y="620713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3200" b="1" dirty="0">
                <a:latin typeface="Taffy" pitchFamily="66" charset="0"/>
              </a:rPr>
              <a:t>5</a:t>
            </a:r>
            <a:r>
              <a:rPr lang="es-ES_tradnl" sz="3200" b="1" dirty="0" smtClean="0">
                <a:latin typeface="Taffy" pitchFamily="66" charset="0"/>
              </a:rPr>
              <a:t>. 4.Otros </a:t>
            </a:r>
            <a:r>
              <a:rPr lang="es-ES_tradnl" sz="3200" b="1" dirty="0">
                <a:latin typeface="Taffy" pitchFamily="66" charset="0"/>
              </a:rPr>
              <a:t>temas de interés.</a:t>
            </a:r>
            <a:endParaRPr lang="es-ES_tradnl" sz="3200" b="1" dirty="0">
              <a:solidFill>
                <a:schemeClr val="bg1"/>
              </a:solidFill>
              <a:latin typeface="Taffy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3568" y="1556792"/>
            <a:ext cx="7344171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  <a:hlinkClick r:id="rId3"/>
              </a:rPr>
              <a:t>Página WEB.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Información disponible.</a:t>
            </a:r>
          </a:p>
          <a:p>
            <a:pPr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Otros canales de comunicación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: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  <a:hlinkClick r:id="rId4"/>
              </a:rPr>
              <a:t>Blog, </a:t>
            </a:r>
            <a:r>
              <a:rPr lang="es-ES_trad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Twitter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, TV, TWITCH, YOUTUBE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defRPr/>
            </a:pPr>
            <a:endParaRPr lang="es-ES_trad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  <a:hlinkClick r:id="rId5"/>
              </a:rPr>
              <a:t>Plan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  <a:hlinkClick r:id="rId5"/>
              </a:rPr>
              <a:t>de Convivencia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.</a:t>
            </a:r>
          </a:p>
          <a:p>
            <a:pPr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defRPr/>
            </a:pP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</p:txBody>
      </p:sp>
      <p:pic>
        <p:nvPicPr>
          <p:cNvPr id="19462" name="5 Imagen" descr="logocrie.jp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5492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2132856"/>
            <a:ext cx="516096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descarg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5715016"/>
            <a:ext cx="496639" cy="496639"/>
          </a:xfrm>
          <a:prstGeom prst="rect">
            <a:avLst/>
          </a:prstGeom>
        </p:spPr>
      </p:pic>
      <p:pic>
        <p:nvPicPr>
          <p:cNvPr id="9" name="8 Imagen" descr="descarga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2120" y="5733256"/>
            <a:ext cx="472092" cy="472092"/>
          </a:xfrm>
          <a:prstGeom prst="rect">
            <a:avLst/>
          </a:prstGeom>
        </p:spPr>
      </p:pic>
      <p:pic>
        <p:nvPicPr>
          <p:cNvPr id="10" name="9 Imagen" descr="images (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4208" y="5733256"/>
            <a:ext cx="880361" cy="510311"/>
          </a:xfrm>
          <a:prstGeom prst="rect">
            <a:avLst/>
          </a:prstGeom>
        </p:spPr>
      </p:pic>
      <p:pic>
        <p:nvPicPr>
          <p:cNvPr id="12" name="11 Imagen" descr="twitch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83968" y="5589240"/>
            <a:ext cx="598413" cy="592872"/>
          </a:xfrm>
          <a:prstGeom prst="rect">
            <a:avLst/>
          </a:prstGeom>
        </p:spPr>
      </p:pic>
      <p:pic>
        <p:nvPicPr>
          <p:cNvPr id="13" name="12 Imagen" descr="YOOUTUB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19872" y="5661248"/>
            <a:ext cx="647300" cy="635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s-ES_tradnl" b="1" dirty="0" smtClean="0">
                <a:latin typeface="Taffy" pitchFamily="66" charset="0"/>
              </a:rPr>
              <a:t/>
            </a:r>
            <a:br>
              <a:rPr lang="es-ES_tradnl" b="1" dirty="0" smtClean="0">
                <a:latin typeface="Taffy" pitchFamily="66" charset="0"/>
              </a:rPr>
            </a:br>
            <a:r>
              <a:rPr lang="es-ES_tradnl" b="1" dirty="0" smtClean="0">
                <a:latin typeface="Taffy" pitchFamily="66" charset="0"/>
              </a:rPr>
              <a:t>5. 5.GESTIÓN COVID.</a:t>
            </a:r>
            <a:r>
              <a:rPr lang="es-ES_tradnl" b="1" dirty="0" smtClean="0">
                <a:solidFill>
                  <a:schemeClr val="bg1"/>
                </a:solidFill>
                <a:latin typeface="Taffy" pitchFamily="66" charset="0"/>
              </a:rPr>
              <a:t/>
            </a:r>
            <a:br>
              <a:rPr lang="es-ES_tradnl" b="1" dirty="0" smtClean="0">
                <a:solidFill>
                  <a:schemeClr val="bg1"/>
                </a:solidFill>
                <a:latin typeface="Taffy" pitchFamily="66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pPr marL="457200" lvl="1">
              <a:spcBef>
                <a:spcPct val="0"/>
              </a:spcBef>
              <a:buFontTx/>
              <a:buChar char="-"/>
              <a:defRPr/>
            </a:pPr>
            <a:r>
              <a:rPr lang="es-ES" sz="20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  <a:ea typeface="+mn-ea"/>
                <a:cs typeface="Arial" charset="0"/>
              </a:rPr>
              <a:t>Criterio de agrupamiento</a:t>
            </a:r>
          </a:p>
          <a:p>
            <a:pPr marL="457200" lvl="1">
              <a:spcBef>
                <a:spcPct val="0"/>
              </a:spcBef>
              <a:buNone/>
              <a:defRPr/>
            </a:pPr>
            <a:r>
              <a:rPr lang="es-ES" sz="20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  <a:ea typeface="+mn-ea"/>
                <a:cs typeface="Arial" charset="0"/>
              </a:rPr>
              <a:t>	             Habitaciones y comedor</a:t>
            </a:r>
          </a:p>
          <a:p>
            <a:pPr marL="457200" lvl="1">
              <a:spcBef>
                <a:spcPct val="0"/>
              </a:spcBef>
              <a:buFontTx/>
              <a:buChar char="-"/>
              <a:defRPr/>
            </a:pPr>
            <a:r>
              <a:rPr lang="es-ES" sz="20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  <a:ea typeface="+mn-ea"/>
                <a:cs typeface="Arial" charset="0"/>
              </a:rPr>
              <a:t> Actuación ante aparición de síntomas.</a:t>
            </a:r>
          </a:p>
          <a:p>
            <a:pPr marL="457200" lvl="1">
              <a:spcBef>
                <a:spcPct val="0"/>
              </a:spcBef>
              <a:buFontTx/>
              <a:buChar char="-"/>
              <a:defRPr/>
            </a:pPr>
            <a:r>
              <a:rPr lang="es-ES" sz="20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  <a:ea typeface="+mn-ea"/>
                <a:cs typeface="Arial" charset="0"/>
              </a:rPr>
              <a:t>Aparición de síntomas antes de acudir al CRIE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5 Imagen" descr="logocrie.jp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.</a:t>
            </a:r>
            <a:endParaRPr lang="es-ES" smtClean="0"/>
          </a:p>
        </p:txBody>
      </p:sp>
      <p:pic>
        <p:nvPicPr>
          <p:cNvPr id="20483" name="7 Imagen" descr="f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9 CuadroTexto"/>
          <p:cNvSpPr txBox="1">
            <a:spLocks noChangeArrowheads="1"/>
          </p:cNvSpPr>
          <p:nvPr/>
        </p:nvSpPr>
        <p:spPr bwMode="auto">
          <a:xfrm>
            <a:off x="1403350" y="620713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3200" b="1" dirty="0" smtClean="0">
                <a:latin typeface="Taffy" pitchFamily="66" charset="0"/>
              </a:rPr>
              <a:t>6. Tareas Profesor </a:t>
            </a:r>
            <a:r>
              <a:rPr lang="es-ES_tradnl" sz="3200" b="1" dirty="0">
                <a:latin typeface="Taffy" pitchFamily="66" charset="0"/>
              </a:rPr>
              <a:t>acompañante.</a:t>
            </a:r>
            <a:endParaRPr lang="es-ES_tradnl" sz="3200" b="1" dirty="0">
              <a:solidFill>
                <a:schemeClr val="bg1"/>
              </a:solidFill>
              <a:latin typeface="Taffy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0825" y="1773238"/>
            <a:ext cx="8497888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s-ES_trad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Lo primero agradecer vuestra colaboración y disposición.</a:t>
            </a:r>
          </a:p>
          <a:p>
            <a:pPr>
              <a:buFontTx/>
              <a:buChar char="-"/>
              <a:defRPr/>
            </a:pPr>
            <a:r>
              <a:rPr lang="es-ES_trad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Tareas:</a:t>
            </a:r>
          </a:p>
          <a:p>
            <a:pPr lvl="1">
              <a:buFontTx/>
              <a:buChar char="-"/>
              <a:defRPr/>
            </a:pPr>
            <a:r>
              <a:rPr lang="es-ES_trad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Enviar Listado de Alumnos antes de venir.</a:t>
            </a:r>
          </a:p>
          <a:p>
            <a:pPr lvl="1">
              <a:buFontTx/>
              <a:buChar char="-"/>
              <a:defRPr/>
            </a:pPr>
            <a:r>
              <a:rPr lang="es-ES_trad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Informar a todas las localidades del Horario de Salida.</a:t>
            </a:r>
          </a:p>
          <a:p>
            <a:pPr lvl="1">
              <a:buFontTx/>
              <a:buChar char="-"/>
              <a:defRPr/>
            </a:pPr>
            <a:r>
              <a:rPr lang="es-ES_trad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Enviar listado de alergias y dietas especiales por escrito.</a:t>
            </a:r>
          </a:p>
          <a:p>
            <a:pPr lvl="1">
              <a:buFontTx/>
              <a:buChar char="-"/>
              <a:defRPr/>
            </a:pPr>
            <a:r>
              <a:rPr lang="es-ES_trad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</a:t>
            </a:r>
            <a:r>
              <a:rPr lang="es-ES_trad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Acompañar en la ruta de transporte  a los alumnos desde la primera localidad.</a:t>
            </a:r>
          </a:p>
          <a:p>
            <a:pPr lvl="1">
              <a:buFontTx/>
              <a:buChar char="-"/>
              <a:defRPr/>
            </a:pPr>
            <a:r>
              <a:rPr lang="es-ES_trad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Encargarse de dispensar medicinas a sus </a:t>
            </a:r>
            <a:r>
              <a:rPr lang="es-ES_trad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alumnos y acompañar al centro médico si fuese necesario. Ningún niño sin tarjeta sanitaria.</a:t>
            </a:r>
            <a:endParaRPr lang="es-ES_trad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buFontTx/>
              <a:buChar char="-"/>
              <a:defRPr/>
            </a:pPr>
            <a:r>
              <a:rPr lang="es-ES_trad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Colaborar en las actividades del centro.</a:t>
            </a:r>
          </a:p>
          <a:p>
            <a:pPr lvl="1">
              <a:buFontTx/>
              <a:buChar char="-"/>
              <a:defRPr/>
            </a:pPr>
            <a:r>
              <a:rPr lang="es-ES_trad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Ayudar en las tareas de recoger habitaciones y duchas.</a:t>
            </a:r>
          </a:p>
          <a:p>
            <a:pPr lvl="1">
              <a:buFontTx/>
              <a:buChar char="-"/>
              <a:defRPr/>
            </a:pPr>
            <a:r>
              <a:rPr lang="es-ES_trad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Elaborar </a:t>
            </a:r>
            <a:r>
              <a:rPr lang="es-ES_trad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Memoria y difundir cuestionario padres </a:t>
            </a:r>
          </a:p>
          <a:p>
            <a:pPr lvl="1">
              <a:buFontTx/>
              <a:buChar char="-"/>
              <a:defRPr/>
            </a:pPr>
            <a:r>
              <a:rPr lang="es-ES_trad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Colaborar con el educador nocturno en el mantenimiento de la convivencia.</a:t>
            </a:r>
          </a:p>
          <a:p>
            <a:pPr lvl="1">
              <a:buFontTx/>
              <a:buChar char="-"/>
              <a:defRPr/>
            </a:pPr>
            <a:endParaRPr lang="es-ES_tradnl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</p:txBody>
      </p:sp>
      <p:pic>
        <p:nvPicPr>
          <p:cNvPr id="20486" name="5 Imagen" descr="logocrie.jp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47700"/>
            <a:ext cx="8229600" cy="981075"/>
          </a:xfrm>
        </p:spPr>
        <p:txBody>
          <a:bodyPr/>
          <a:lstStyle/>
          <a:p>
            <a:pPr eaLnBrk="1" hangingPunct="1"/>
            <a:r>
              <a:rPr lang="es-ES_tradnl" b="1" smtClean="0">
                <a:solidFill>
                  <a:schemeClr val="tx1"/>
                </a:solidFill>
                <a:latin typeface="Taffy" pitchFamily="66" charset="0"/>
              </a:rPr>
              <a:t>Orden del Día</a:t>
            </a:r>
            <a:endParaRPr lang="es-ES" b="1" smtClean="0">
              <a:solidFill>
                <a:schemeClr val="tx1"/>
              </a:solidFill>
              <a:latin typeface="Taffy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420938"/>
            <a:ext cx="8374063" cy="4176712"/>
          </a:xfrm>
        </p:spPr>
        <p:txBody>
          <a:bodyPr/>
          <a:lstStyle/>
          <a:p>
            <a:pPr algn="just" eaLnBrk="1" hangingPunct="1"/>
            <a:r>
              <a:rPr lang="es-ES" sz="2400" b="1" dirty="0" smtClean="0">
                <a:solidFill>
                  <a:schemeClr val="bg1"/>
                </a:solidFill>
                <a:latin typeface="Taffy" pitchFamily="66" charset="0"/>
              </a:rPr>
              <a:t>1. Bienvenida y Presentaciones.</a:t>
            </a:r>
          </a:p>
          <a:p>
            <a:pPr algn="just" eaLnBrk="1" hangingPunct="1"/>
            <a:r>
              <a:rPr lang="es-ES_tradnl" sz="2400" b="1" dirty="0" smtClean="0">
                <a:solidFill>
                  <a:schemeClr val="bg1"/>
                </a:solidFill>
                <a:latin typeface="Taffy" pitchFamily="66" charset="0"/>
              </a:rPr>
              <a:t>2. Evaluación curso 2023/24.</a:t>
            </a:r>
          </a:p>
          <a:p>
            <a:pPr algn="just" eaLnBrk="1" hangingPunct="1"/>
            <a:r>
              <a:rPr lang="es-ES_tradnl" sz="2400" b="1" dirty="0" smtClean="0">
                <a:solidFill>
                  <a:schemeClr val="bg1"/>
                </a:solidFill>
                <a:latin typeface="Taffy" pitchFamily="66" charset="0"/>
              </a:rPr>
              <a:t>3. Novedades curso 2024/25.</a:t>
            </a:r>
          </a:p>
          <a:p>
            <a:pPr algn="just" eaLnBrk="1" hangingPunct="1"/>
            <a:r>
              <a:rPr lang="es-ES_tradnl" sz="2400" b="1" dirty="0" smtClean="0">
                <a:solidFill>
                  <a:schemeClr val="bg1"/>
                </a:solidFill>
                <a:latin typeface="Taffy" pitchFamily="66" charset="0"/>
              </a:rPr>
              <a:t>4. Nueva programación.</a:t>
            </a:r>
          </a:p>
          <a:p>
            <a:pPr algn="just" eaLnBrk="1" hangingPunct="1"/>
            <a:r>
              <a:rPr lang="es-ES_tradnl" sz="2400" b="1" dirty="0" smtClean="0">
                <a:solidFill>
                  <a:schemeClr val="bg1"/>
                </a:solidFill>
                <a:latin typeface="Taffy" pitchFamily="66" charset="0"/>
              </a:rPr>
              <a:t>5. Informaciones de Interés.</a:t>
            </a:r>
          </a:p>
          <a:p>
            <a:pPr algn="just" eaLnBrk="1" hangingPunct="1"/>
            <a:r>
              <a:rPr lang="es-ES_tradnl" sz="2400" b="1" dirty="0" smtClean="0">
                <a:solidFill>
                  <a:schemeClr val="bg1"/>
                </a:solidFill>
                <a:latin typeface="Taffy" pitchFamily="66" charset="0"/>
              </a:rPr>
              <a:t>6. Profesores Acompañantes.</a:t>
            </a:r>
          </a:p>
          <a:p>
            <a:pPr algn="just" eaLnBrk="1" hangingPunct="1"/>
            <a:r>
              <a:rPr lang="es-ES_tradnl" sz="2400" b="1" dirty="0" smtClean="0">
                <a:solidFill>
                  <a:schemeClr val="bg1"/>
                </a:solidFill>
                <a:latin typeface="Taffy" pitchFamily="66" charset="0"/>
              </a:rPr>
              <a:t>7. Varios.</a:t>
            </a:r>
          </a:p>
          <a:p>
            <a:pPr algn="just" eaLnBrk="1" hangingPunct="1"/>
            <a:r>
              <a:rPr lang="es-ES_tradnl" sz="2400" b="1" dirty="0" smtClean="0">
                <a:solidFill>
                  <a:schemeClr val="bg1"/>
                </a:solidFill>
                <a:latin typeface="Taffy" pitchFamily="66" charset="0"/>
              </a:rPr>
              <a:t>8. Visita instalaciones y almuerzo.</a:t>
            </a:r>
          </a:p>
          <a:p>
            <a:pPr algn="just" eaLnBrk="1" hangingPunct="1"/>
            <a:endParaRPr lang="es-ES" sz="2800" b="1" dirty="0" smtClean="0">
              <a:solidFill>
                <a:schemeClr val="bg1"/>
              </a:solidFill>
              <a:latin typeface="Taffy" pitchFamily="66" charset="0"/>
            </a:endParaRPr>
          </a:p>
        </p:txBody>
      </p:sp>
      <p:pic>
        <p:nvPicPr>
          <p:cNvPr id="3076" name="5 Imagen" descr="logocrie.jp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549275"/>
            <a:ext cx="15843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6 CuadroTexto"/>
          <p:cNvSpPr txBox="1">
            <a:spLocks noChangeArrowheads="1"/>
          </p:cNvSpPr>
          <p:nvPr/>
        </p:nvSpPr>
        <p:spPr bwMode="auto">
          <a:xfrm>
            <a:off x="827088" y="6488113"/>
            <a:ext cx="3024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solidFill>
                  <a:schemeClr val="bg1"/>
                </a:solidFill>
                <a:latin typeface="Taffy" pitchFamily="66" charset="0"/>
              </a:rPr>
              <a:t>CRIE Venta del Olivar</a:t>
            </a:r>
            <a:endParaRPr lang="es-ES" b="1">
              <a:solidFill>
                <a:schemeClr val="bg1"/>
              </a:solidFill>
              <a:latin typeface="Taff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.</a:t>
            </a:r>
            <a:endParaRPr lang="es-ES" smtClean="0"/>
          </a:p>
        </p:txBody>
      </p:sp>
      <p:pic>
        <p:nvPicPr>
          <p:cNvPr id="22531" name="7 Imagen" descr="f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9 CuadroTexto"/>
          <p:cNvSpPr txBox="1">
            <a:spLocks noChangeArrowheads="1"/>
          </p:cNvSpPr>
          <p:nvPr/>
        </p:nvSpPr>
        <p:spPr bwMode="auto">
          <a:xfrm>
            <a:off x="1403350" y="620713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3200" b="1" dirty="0">
                <a:latin typeface="Taffy" pitchFamily="66" charset="0"/>
              </a:rPr>
              <a:t>7. </a:t>
            </a:r>
            <a:r>
              <a:rPr lang="es-ES_tradnl" sz="3200" b="1" dirty="0" smtClean="0">
                <a:latin typeface="Taffy" pitchFamily="66" charset="0"/>
              </a:rPr>
              <a:t>Varios</a:t>
            </a:r>
            <a:endParaRPr lang="es-ES_tradnl" sz="3200" b="1" dirty="0">
              <a:solidFill>
                <a:schemeClr val="bg1"/>
              </a:solidFill>
              <a:latin typeface="Taffy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0825" y="1773238"/>
            <a:ext cx="84978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Tenéis la palabra…</a:t>
            </a:r>
          </a:p>
          <a:p>
            <a:pPr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</p:txBody>
      </p:sp>
      <p:pic>
        <p:nvPicPr>
          <p:cNvPr id="22534" name="5 Imagen" descr="logocrie.jp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.</a:t>
            </a:r>
            <a:endParaRPr lang="es-ES" smtClean="0"/>
          </a:p>
        </p:txBody>
      </p:sp>
      <p:pic>
        <p:nvPicPr>
          <p:cNvPr id="4099" name="7 Imagen" descr="f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9 CuadroTexto"/>
          <p:cNvSpPr txBox="1">
            <a:spLocks noChangeArrowheads="1"/>
          </p:cNvSpPr>
          <p:nvPr/>
        </p:nvSpPr>
        <p:spPr bwMode="auto">
          <a:xfrm>
            <a:off x="1403350" y="620713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1.- Bienvenida y Presentaciones.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79388" y="1628775"/>
            <a:ext cx="84963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Bienvenida.</a:t>
            </a:r>
          </a:p>
          <a:p>
            <a:pPr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Dirección General Innovación, Equidad y </a:t>
            </a:r>
            <a:r>
              <a:rPr lang="es-ES_trad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Part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. Educativa.</a:t>
            </a:r>
          </a:p>
          <a:p>
            <a:pPr lvl="1"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	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Damián </a:t>
            </a:r>
            <a:r>
              <a:rPr lang="es-ES_trad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Bea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.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ATD.</a:t>
            </a:r>
          </a:p>
          <a:p>
            <a:pPr lvl="1"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-Unidad de Programas Educativos del </a:t>
            </a:r>
            <a:r>
              <a:rPr lang="es-ES_trad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Serv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. Prov. Zaragoza.</a:t>
            </a:r>
          </a:p>
          <a:p>
            <a:pPr lvl="1"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	Álvaro Carrillo Gracia. ATD</a:t>
            </a:r>
          </a:p>
          <a:p>
            <a:pPr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Presentación del Equipo: </a:t>
            </a:r>
          </a:p>
          <a:p>
            <a:pPr lvl="1"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Sara, Judit, </a:t>
            </a:r>
            <a:r>
              <a:rPr lang="es-ES_trad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Dioni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, Nacho y Paco.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Educadores Nocturnos: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Tomás y Arancha.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Cocina: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Dora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y Consuelo - Limpieza: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Pilar.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</p:txBody>
      </p:sp>
      <p:pic>
        <p:nvPicPr>
          <p:cNvPr id="4102" name="5 Imagen" descr="logocrie.jp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.</a:t>
            </a:r>
            <a:endParaRPr lang="es-ES" smtClean="0"/>
          </a:p>
        </p:txBody>
      </p:sp>
      <p:pic>
        <p:nvPicPr>
          <p:cNvPr id="5123" name="7 Imagen" descr="f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9 CuadroTexto"/>
          <p:cNvSpPr txBox="1">
            <a:spLocks noChangeArrowheads="1"/>
          </p:cNvSpPr>
          <p:nvPr/>
        </p:nvSpPr>
        <p:spPr bwMode="auto">
          <a:xfrm>
            <a:off x="1403350" y="620713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3200" b="1" dirty="0">
                <a:latin typeface="Taffy" pitchFamily="66" charset="0"/>
              </a:rPr>
              <a:t>2. Evaluación curso </a:t>
            </a:r>
            <a:r>
              <a:rPr lang="es-ES_tradnl" sz="3200" b="1" dirty="0" smtClean="0">
                <a:latin typeface="Taffy" pitchFamily="66" charset="0"/>
              </a:rPr>
              <a:t>2023/24.</a:t>
            </a:r>
            <a:endParaRPr lang="es-ES_tradnl" sz="3200" b="1" dirty="0">
              <a:latin typeface="Taffy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388" y="1628775"/>
            <a:ext cx="8821737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Gran reto abordado.</a:t>
            </a:r>
          </a:p>
          <a:p>
            <a:pPr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Características particulares que tiene la dinámica de trabajo y aprendizajes que se desarrollan en el CRIE.</a:t>
            </a:r>
          </a:p>
          <a:p>
            <a:pPr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Objetivo: Sistematizar y obtener datos objetivos y cuantificables.</a:t>
            </a:r>
          </a:p>
          <a:p>
            <a:pPr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CINCO ejes sobre los que hemos trabajado: </a:t>
            </a:r>
          </a:p>
          <a:p>
            <a:pPr lvl="1"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Alumnos : (Tratamiento estadístico)</a:t>
            </a:r>
          </a:p>
          <a:p>
            <a:pPr lvl="1"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	- Evaluación de contenidos- aprendizaje</a:t>
            </a:r>
          </a:p>
          <a:p>
            <a:pPr lvl="2"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Evaluación del desarrollo de la semana..  </a:t>
            </a:r>
          </a:p>
          <a:p>
            <a:pPr lvl="1"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Maestros acompañantes: (encuesta digital).</a:t>
            </a:r>
          </a:p>
          <a:p>
            <a:pPr lvl="1"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Tutores y padres.</a:t>
            </a:r>
          </a:p>
          <a:p>
            <a:pPr lvl="1"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Actividad posterior</a:t>
            </a:r>
          </a:p>
          <a:p>
            <a:pPr lvl="1"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Profesorado del CRIE.</a:t>
            </a:r>
          </a:p>
          <a:p>
            <a:pPr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2"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2">
              <a:buFontTx/>
              <a:buChar char="-"/>
              <a:defRPr/>
            </a:pPr>
            <a:endParaRPr lang="es-ES_tradn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</p:txBody>
      </p:sp>
      <p:pic>
        <p:nvPicPr>
          <p:cNvPr id="5126" name="5 Imagen" descr="logocrie.jp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.</a:t>
            </a:r>
            <a:endParaRPr lang="es-ES" smtClean="0"/>
          </a:p>
        </p:txBody>
      </p:sp>
      <p:pic>
        <p:nvPicPr>
          <p:cNvPr id="5123" name="7 Imagen" descr="f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9 CuadroTexto"/>
          <p:cNvSpPr txBox="1">
            <a:spLocks noChangeArrowheads="1"/>
          </p:cNvSpPr>
          <p:nvPr/>
        </p:nvSpPr>
        <p:spPr bwMode="auto">
          <a:xfrm>
            <a:off x="1403350" y="620713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3200" b="1" dirty="0">
                <a:latin typeface="Taffy" pitchFamily="66" charset="0"/>
              </a:rPr>
              <a:t>2. Evaluación curso </a:t>
            </a:r>
            <a:r>
              <a:rPr lang="es-ES_tradnl" sz="3200" b="1" dirty="0" smtClean="0">
                <a:latin typeface="Taffy" pitchFamily="66" charset="0"/>
              </a:rPr>
              <a:t>2023/24.</a:t>
            </a:r>
            <a:endParaRPr lang="es-ES_tradnl" sz="3200" b="1" dirty="0">
              <a:latin typeface="Taffy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388" y="1628775"/>
            <a:ext cx="8821737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Por parte del Profesorado:</a:t>
            </a:r>
          </a:p>
          <a:p>
            <a:pPr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Destacáis</a:t>
            </a:r>
          </a:p>
          <a:p>
            <a:pPr lvl="2"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Valoración general muy positiva de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la Semana. 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2"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Buena selección de actividades en nuestra programación.</a:t>
            </a:r>
          </a:p>
          <a:p>
            <a:pPr lvl="2"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Actividades muy positivas para trabajar valores y convivencia. </a:t>
            </a:r>
          </a:p>
          <a:p>
            <a:pPr lvl="2"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Idoneidad del programa CRIE en el medio rural. </a:t>
            </a:r>
          </a:p>
          <a:p>
            <a:pPr lvl="2"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Buena coordinación y trabajo del equipo del CRIE.</a:t>
            </a:r>
          </a:p>
          <a:p>
            <a:pPr lvl="2"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El servicio de Cocina se valora de forma muy positiva.</a:t>
            </a:r>
          </a:p>
          <a:p>
            <a:pPr lvl="2"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2">
              <a:buFontTx/>
              <a:buChar char="-"/>
              <a:defRPr/>
            </a:pPr>
            <a:endParaRPr lang="es-ES_tradn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</p:txBody>
      </p:sp>
      <p:pic>
        <p:nvPicPr>
          <p:cNvPr id="5126" name="5 Imagen" descr="logocrie.jp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.</a:t>
            </a:r>
            <a:endParaRPr lang="es-ES" smtClean="0"/>
          </a:p>
        </p:txBody>
      </p:sp>
      <p:pic>
        <p:nvPicPr>
          <p:cNvPr id="6147" name="7 Imagen" descr="f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9 CuadroTexto"/>
          <p:cNvSpPr txBox="1">
            <a:spLocks noChangeArrowheads="1"/>
          </p:cNvSpPr>
          <p:nvPr/>
        </p:nvSpPr>
        <p:spPr bwMode="auto">
          <a:xfrm>
            <a:off x="1403350" y="620713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3200" b="1" dirty="0">
                <a:latin typeface="Taffy" pitchFamily="66" charset="0"/>
              </a:rPr>
              <a:t>2. Evaluación curso </a:t>
            </a:r>
            <a:r>
              <a:rPr lang="es-ES_tradnl" sz="3200" b="1" dirty="0" smtClean="0">
                <a:latin typeface="Taffy" pitchFamily="66" charset="0"/>
              </a:rPr>
              <a:t>2023/24.</a:t>
            </a:r>
            <a:endParaRPr lang="es-ES_tradnl" sz="3200" b="1" dirty="0">
              <a:latin typeface="Taffy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388" y="1628775"/>
            <a:ext cx="8821737" cy="4216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Por parte del Profesorado:</a:t>
            </a:r>
          </a:p>
          <a:p>
            <a:pPr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Solicitáis…</a:t>
            </a:r>
          </a:p>
          <a:p>
            <a:pPr lvl="1"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2"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Reformar/mejorar 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los baños tanto de  niños como de profesores. </a:t>
            </a:r>
          </a:p>
          <a:p>
            <a:pPr lvl="2"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Mejorar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ciertos aspectos de las instalaciones (falta de espacios).</a:t>
            </a:r>
          </a:p>
          <a:p>
            <a:pPr lvl="2"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Mejorar el reconocimiento a los maestros/as acompañantes</a:t>
            </a:r>
          </a:p>
          <a:p>
            <a:pPr lvl="2">
              <a:defRPr/>
            </a:pP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</p:txBody>
      </p:sp>
      <p:pic>
        <p:nvPicPr>
          <p:cNvPr id="6150" name="5 Imagen" descr="logocrie.jp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.</a:t>
            </a:r>
            <a:endParaRPr lang="es-ES" smtClean="0"/>
          </a:p>
        </p:txBody>
      </p:sp>
      <p:pic>
        <p:nvPicPr>
          <p:cNvPr id="7171" name="7 Imagen" descr="f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9 CuadroTexto"/>
          <p:cNvSpPr txBox="1">
            <a:spLocks noChangeArrowheads="1"/>
          </p:cNvSpPr>
          <p:nvPr/>
        </p:nvSpPr>
        <p:spPr bwMode="auto">
          <a:xfrm>
            <a:off x="1403350" y="620713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3200" b="1" dirty="0">
                <a:latin typeface="Taffy" pitchFamily="66" charset="0"/>
              </a:rPr>
              <a:t>2. Evaluación curso </a:t>
            </a:r>
            <a:r>
              <a:rPr lang="es-ES_tradnl" sz="3200" b="1" dirty="0" smtClean="0">
                <a:latin typeface="Taffy" pitchFamily="66" charset="0"/>
              </a:rPr>
              <a:t>2023/24.</a:t>
            </a:r>
            <a:endParaRPr lang="es-ES_tradnl" sz="3200" b="1" dirty="0">
              <a:latin typeface="Taffy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388" y="1773238"/>
            <a:ext cx="8677275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 Por parte de los chavales: </a:t>
            </a:r>
            <a:endParaRPr lang="es-ES_trad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buFontTx/>
              <a:buChar char="-"/>
              <a:defRPr/>
            </a:pPr>
            <a:r>
              <a:rPr lang="es-ES_tradnl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</a:t>
            </a:r>
            <a:r>
              <a:rPr lang="es-ES_tradnl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Valoran muy positivamente las actividades de la programación. </a:t>
            </a:r>
            <a:endParaRPr lang="es-ES_tradnl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buFontTx/>
              <a:buChar char="-"/>
              <a:defRPr/>
            </a:pPr>
            <a:r>
              <a:rPr lang="es-ES_tradnl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</a:t>
            </a:r>
            <a:r>
              <a:rPr lang="es-ES_tradnl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Alta valoración de los servicios (cocina, limpieza, transporte,…).</a:t>
            </a:r>
            <a:endParaRPr lang="es-ES_tradnl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buFontTx/>
              <a:buChar char="-"/>
              <a:defRPr/>
            </a:pPr>
            <a:r>
              <a:rPr lang="es-ES_tradnl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</a:t>
            </a:r>
            <a:r>
              <a:rPr lang="es-ES_tradnl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Alta valoración en las cuestiones referidas a convivencia y emociones.</a:t>
            </a:r>
          </a:p>
          <a:p>
            <a:pPr lvl="1">
              <a:buFontTx/>
              <a:buChar char="-"/>
              <a:defRPr/>
            </a:pPr>
            <a:r>
              <a:rPr lang="es-ES_tradnl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Una de las actividades que menos valoran es el tiempo libre, dificultad para </a:t>
            </a:r>
            <a:r>
              <a:rPr lang="es-ES_tradnl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autogestionarse</a:t>
            </a:r>
            <a:r>
              <a:rPr lang="es-ES_tradnl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, también todas las que requieran un mínimo de concentración y reflexión.</a:t>
            </a:r>
            <a:endParaRPr lang="es-ES_tradnl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buFontTx/>
              <a:buChar char="-"/>
              <a:defRPr/>
            </a:pPr>
            <a:endParaRPr lang="es-ES_trad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1"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defRPr/>
            </a:pPr>
            <a:endParaRPr lang="es-ES_tradnl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</p:txBody>
      </p:sp>
      <p:pic>
        <p:nvPicPr>
          <p:cNvPr id="7174" name="5 Imagen" descr="logocrie.jp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.</a:t>
            </a:r>
            <a:endParaRPr lang="es-ES" smtClean="0"/>
          </a:p>
        </p:txBody>
      </p:sp>
      <p:pic>
        <p:nvPicPr>
          <p:cNvPr id="6147" name="7 Imagen" descr="f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9 CuadroTexto"/>
          <p:cNvSpPr txBox="1">
            <a:spLocks noChangeArrowheads="1"/>
          </p:cNvSpPr>
          <p:nvPr/>
        </p:nvSpPr>
        <p:spPr bwMode="auto">
          <a:xfrm>
            <a:off x="1403350" y="620713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3200" b="1" dirty="0">
                <a:latin typeface="Taffy" pitchFamily="66" charset="0"/>
              </a:rPr>
              <a:t>2. Evaluación curso </a:t>
            </a:r>
            <a:r>
              <a:rPr lang="es-ES_tradnl" sz="3200" b="1" dirty="0" smtClean="0">
                <a:latin typeface="Taffy" pitchFamily="66" charset="0"/>
              </a:rPr>
              <a:t>2023/24.</a:t>
            </a:r>
            <a:endParaRPr lang="es-ES_tradnl" sz="3200" b="1" dirty="0">
              <a:latin typeface="Taffy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388" y="1628775"/>
            <a:ext cx="8821737" cy="6432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TRES BLOQUES:</a:t>
            </a:r>
          </a:p>
          <a:p>
            <a:pPr>
              <a:buFontTx/>
              <a:buChar char="-"/>
              <a:defRPr/>
            </a:pPr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1</a:t>
            </a:r>
          </a:p>
          <a:p>
            <a:pPr lvl="2">
              <a:defRPr/>
            </a:pPr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- Alumnos</a:t>
            </a:r>
          </a:p>
          <a:p>
            <a:pPr lvl="3">
              <a:buFontTx/>
              <a:buChar char="-"/>
              <a:defRPr/>
            </a:pPr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Contenidos y aprendizajes. </a:t>
            </a:r>
          </a:p>
          <a:p>
            <a:pPr lvl="3">
              <a:buFontTx/>
              <a:buChar char="-"/>
              <a:defRPr/>
            </a:pPr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Desarrollo de la semana.</a:t>
            </a:r>
          </a:p>
          <a:p>
            <a:pPr lvl="2">
              <a:buFontTx/>
              <a:buChar char="-"/>
              <a:defRPr/>
            </a:pPr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Maestros acompañantes</a:t>
            </a:r>
          </a:p>
          <a:p>
            <a:pPr lvl="2">
              <a:buFontTx/>
              <a:buChar char="-"/>
              <a:defRPr/>
            </a:pPr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Maestros CRIE</a:t>
            </a:r>
          </a:p>
          <a:p>
            <a:pPr lvl="2">
              <a:buFontTx/>
              <a:buChar char="-"/>
              <a:defRPr/>
            </a:pPr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Padres : Cuestionario online satisfacción.</a:t>
            </a:r>
          </a:p>
          <a:p>
            <a:pPr lvl="2">
              <a:buFontTx/>
              <a:buChar char="-"/>
              <a:defRPr/>
            </a:pPr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Maestros tutores.</a:t>
            </a:r>
          </a:p>
          <a:p>
            <a:pPr>
              <a:defRPr/>
            </a:pPr>
            <a:endParaRPr lang="es-ES_trad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marL="0" lvl="2">
              <a:buFontTx/>
              <a:buChar char="-"/>
              <a:defRPr/>
            </a:pPr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2 CRIE</a:t>
            </a:r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  <a:sym typeface="Wingdings" pitchFamily="2" charset="2"/>
              </a:rPr>
              <a:t></a:t>
            </a:r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Centros: Información relevante de la semana a los centros.</a:t>
            </a:r>
          </a:p>
          <a:p>
            <a:pPr marL="0" lvl="2">
              <a:buFontTx/>
              <a:buChar char="-"/>
              <a:defRPr/>
            </a:pPr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3 Centros</a:t>
            </a:r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  <a:sym typeface="Wingdings" pitchFamily="2" charset="2"/>
              </a:rPr>
              <a:t></a:t>
            </a:r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 CRIE: Memoria de la Convivencia semanal.</a:t>
            </a:r>
          </a:p>
          <a:p>
            <a:pPr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2">
              <a:defRPr/>
            </a:pPr>
            <a:endParaRPr lang="es-ES_trad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2"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 lvl="2">
              <a:buFontTx/>
              <a:buChar char="-"/>
              <a:defRPr/>
            </a:pP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</p:txBody>
      </p:sp>
      <p:pic>
        <p:nvPicPr>
          <p:cNvPr id="6150" name="5 Imagen" descr="logocrie.jp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3.- Novedades curso 24/25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525963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CRIETALENT. Los niños/as podrán traer un instrumento o lo necesario si quieren mostrarnos su talento y se custodiará aquí.</a:t>
            </a:r>
          </a:p>
          <a:p>
            <a:pPr>
              <a:buFontTx/>
              <a:buChar char="-"/>
              <a:defRPr/>
            </a:pPr>
            <a:endParaRPr lang="es-ES_trad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Pago de cuota 15 euros por alumno/a.</a:t>
            </a:r>
          </a:p>
          <a:p>
            <a:pPr>
              <a:buNone/>
              <a:defRPr/>
            </a:pPr>
            <a:endParaRPr lang="es-ES_trad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buNone/>
              <a:defRPr/>
            </a:pPr>
            <a:endParaRPr lang="es-ES_trad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ffy" pitchFamily="66" charset="0"/>
            </a:endParaRPr>
          </a:p>
          <a:p>
            <a:pPr>
              <a:buNone/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	</a:t>
            </a:r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ffy" pitchFamily="66" charset="0"/>
              </a:rPr>
              <a:t>Forma  y momento del pago 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4" name="5 Imagen" descr="logocrie.jp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11030</TotalTime>
  <Words>990</Words>
  <Application>Microsoft Office PowerPoint</Application>
  <PresentationFormat>Presentación en pantalla (4:3)</PresentationFormat>
  <Paragraphs>195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Diseño predeterminado</vt:lpstr>
      <vt:lpstr>Reunión de Coordinación </vt:lpstr>
      <vt:lpstr>Orden del Día</vt:lpstr>
      <vt:lpstr>.</vt:lpstr>
      <vt:lpstr>.</vt:lpstr>
      <vt:lpstr>.</vt:lpstr>
      <vt:lpstr>.</vt:lpstr>
      <vt:lpstr>.</vt:lpstr>
      <vt:lpstr>.</vt:lpstr>
      <vt:lpstr>3.- Novedades curso 24/25</vt:lpstr>
      <vt:lpstr>.</vt:lpstr>
      <vt:lpstr>.</vt:lpstr>
      <vt:lpstr>.</vt:lpstr>
      <vt:lpstr>.</vt:lpstr>
      <vt:lpstr>.</vt:lpstr>
      <vt:lpstr>.</vt:lpstr>
      <vt:lpstr>.</vt:lpstr>
      <vt:lpstr>.</vt:lpstr>
      <vt:lpstr> 5. 5.GESTIÓN COVID. </vt:lpstr>
      <vt:lpstr>.</vt:lpstr>
      <vt:lpstr>.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criezzaragoza</cp:lastModifiedBy>
  <cp:revision>859</cp:revision>
  <dcterms:created xsi:type="dcterms:W3CDTF">2010-05-23T14:28:12Z</dcterms:created>
  <dcterms:modified xsi:type="dcterms:W3CDTF">2024-10-08T09:34:52Z</dcterms:modified>
</cp:coreProperties>
</file>